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1" r:id="rId3"/>
    <p:sldId id="262" r:id="rId4"/>
    <p:sldId id="283" r:id="rId5"/>
    <p:sldId id="257" r:id="rId6"/>
    <p:sldId id="259" r:id="rId7"/>
    <p:sldId id="281" r:id="rId8"/>
    <p:sldId id="282" r:id="rId9"/>
    <p:sldId id="260" r:id="rId10"/>
    <p:sldId id="266" r:id="rId11"/>
    <p:sldId id="267" r:id="rId12"/>
    <p:sldId id="269" r:id="rId13"/>
    <p:sldId id="272" r:id="rId14"/>
    <p:sldId id="276" r:id="rId15"/>
    <p:sldId id="279" r:id="rId1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B25F93F1-D337-477A-B98A-83DE47DDB92A}" type="datetimeFigureOut">
              <a:rPr kumimoji="1" lang="ja-JP" altLang="en-US" smtClean="0"/>
              <a:t>2021/7/20</a:t>
            </a:fld>
            <a:endParaRPr kumimoji="1" lang="ja-JP" altLang="en-US"/>
          </a:p>
        </p:txBody>
      </p:sp>
      <p:sp>
        <p:nvSpPr>
          <p:cNvPr id="4" name="スライド イメージ プレースホルダー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1F2EF2D7-A99A-4AC5-BC01-384F23EAC7C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a:t>足部：骨の数</a:t>
            </a:r>
            <a:r>
              <a:rPr lang="en-US" altLang="ja-JP"/>
              <a:t>28</a:t>
            </a:r>
            <a:r>
              <a:rPr lang="ja-JP" altLang="en-US"/>
              <a:t>個、と各々の骨に関節を有する</a:t>
            </a:r>
          </a:p>
          <a:p>
            <a:endParaRPr lang="ja-JP" altLang="en-US"/>
          </a:p>
          <a:p>
            <a:r>
              <a:rPr lang="ja-JP" altLang="en-US"/>
              <a:t>股関節：</a:t>
            </a:r>
            <a:r>
              <a:rPr lang="en-US" altLang="ja-JP"/>
              <a:t>20</a:t>
            </a:r>
            <a:r>
              <a:rPr lang="ja-JP" altLang="en-US"/>
              <a:t>以上の筋肉で構成される人体最大の関節、大きな筋肉も多く付着する</a:t>
            </a:r>
          </a:p>
          <a:p>
            <a:endParaRPr lang="ja-JP" altLang="en-US"/>
          </a:p>
          <a:p>
            <a:r>
              <a:rPr lang="ja-JP" altLang="en-US"/>
              <a:t>中間関節である膝関節は</a:t>
            </a:r>
            <a:r>
              <a:rPr lang="en-US" altLang="ja-JP"/>
              <a:t>1</a:t>
            </a:r>
            <a:r>
              <a:rPr lang="ja-JP" altLang="en-US"/>
              <a:t>軸性の関節。その隣にある多軸関節の足部と股関節が重要</a:t>
            </a:r>
          </a:p>
          <a:p>
            <a:endParaRPr lang="ja-JP" altLang="en-US"/>
          </a:p>
          <a:p>
            <a:r>
              <a:rPr lang="ja-JP" altLang="en-US"/>
              <a:t>「変形性膝関節症：（</a:t>
            </a:r>
            <a:r>
              <a:rPr lang="en-US" altLang="ja-JP"/>
              <a:t>OA:Osteoarthritis</a:t>
            </a:r>
            <a:r>
              <a:rPr lang="ja-JP" alt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dirty="0"/>
              <a:t>マスタ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 サブタイトルの書式設定</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t>2021/7/20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838200" y="365125"/>
            <a:ext cx="10515600" cy="581183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3" name="日付プレースホルダー 2"/>
          <p:cNvSpPr>
            <a:spLocks noGrp="1"/>
          </p:cNvSpPr>
          <p:nvPr>
            <p:ph type="dt" sz="half" idx="10"/>
          </p:nvPr>
        </p:nvSpPr>
        <p:spPr/>
        <p:txBody>
          <a:bodyPr/>
          <a:lstStyle/>
          <a:p>
            <a:fld id="{B8F8725A-28AD-45F8-B362-09C8E353BCD4}" type="datetimeFigureOut">
              <a:rPr kumimoji="1" lang="ja-JP" altLang="en-US" smtClean="0"/>
              <a:t>2021/7/20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t>2021/7/20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dirty="0"/>
              <a:t>マスタ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 テキストの書式設定</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t>2021/7/20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t>2021/7/20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dirty="0"/>
              <a:t>マスタ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ー 6"/>
          <p:cNvSpPr>
            <a:spLocks noGrp="1"/>
          </p:cNvSpPr>
          <p:nvPr>
            <p:ph type="dt" sz="half" idx="10"/>
          </p:nvPr>
        </p:nvSpPr>
        <p:spPr/>
        <p:txBody>
          <a:bodyPr/>
          <a:lstStyle/>
          <a:p>
            <a:fld id="{B8F8725A-28AD-45F8-B362-09C8E353BCD4}" type="datetimeFigureOut">
              <a:rPr kumimoji="1" lang="ja-JP" altLang="en-US" smtClean="0"/>
              <a:t>2021/7/20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日付プレースホルダー 2"/>
          <p:cNvSpPr>
            <a:spLocks noGrp="1"/>
          </p:cNvSpPr>
          <p:nvPr>
            <p:ph type="dt" sz="half" idx="10"/>
          </p:nvPr>
        </p:nvSpPr>
        <p:spPr/>
        <p:txBody>
          <a:bodyPr/>
          <a:lstStyle/>
          <a:p>
            <a:fld id="{B8F8725A-28AD-45F8-B362-09C8E353BCD4}" type="datetimeFigureOut">
              <a:rPr kumimoji="1" lang="ja-JP" altLang="en-US" smtClean="0"/>
              <a:t>2021/7/20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F8725A-28AD-45F8-B362-09C8E353BCD4}" type="datetimeFigureOut">
              <a:rPr kumimoji="1" lang="ja-JP" altLang="en-US" smtClean="0"/>
              <a:t>2021/7/20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dirty="0"/>
              <a:t>マスタ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マスタ テキストの書式設定</a:t>
            </a:r>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t>2021/7/20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dirty="0"/>
              <a:t>マスタ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t>2021/7/20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8725A-28AD-45F8-B362-09C8E353BCD4}" type="datetimeFigureOut">
              <a:rPr kumimoji="1" lang="ja-JP" altLang="en-US" smtClean="0"/>
              <a:t>2021/7/20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8928E-AA9A-4D89-BC1F-A2C05AB4BD9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a:t>千代田ヘルパー対象</a:t>
            </a:r>
            <a:br>
              <a:rPr lang="ja-JP" altLang="en-US"/>
            </a:br>
            <a:r>
              <a:rPr lang="ja-JP" altLang="en-US"/>
              <a:t>腰痛予防のための体操講座</a:t>
            </a:r>
          </a:p>
        </p:txBody>
      </p:sp>
      <p:sp>
        <p:nvSpPr>
          <p:cNvPr id="3" name="サブタイトル 2"/>
          <p:cNvSpPr>
            <a:spLocks noGrp="1"/>
          </p:cNvSpPr>
          <p:nvPr>
            <p:ph type="subTitle" idx="1"/>
          </p:nvPr>
        </p:nvSpPr>
        <p:spPr>
          <a:xfrm>
            <a:off x="5953760" y="4785360"/>
            <a:ext cx="6090285" cy="1655445"/>
          </a:xfrm>
        </p:spPr>
        <p:txBody>
          <a:bodyPr/>
          <a:lstStyle/>
          <a:p>
            <a:r>
              <a:rPr lang="ja-JP" altLang="en-US" sz="3200"/>
              <a:t>福</a:t>
            </a:r>
            <a:r>
              <a:rPr lang="en-US" altLang="ja-JP" sz="3200"/>
              <a:t>)</a:t>
            </a:r>
            <a:r>
              <a:rPr lang="ja-JP" altLang="en-US" sz="3200"/>
              <a:t>千代田デイサービスセンター　</a:t>
            </a:r>
          </a:p>
          <a:p>
            <a:pPr algn="r"/>
            <a:r>
              <a:rPr lang="ja-JP" altLang="en-US" sz="3200"/>
              <a:t>理学療法士　小林琢</a:t>
            </a:r>
          </a:p>
        </p:txBody>
      </p:sp>
      <p:sp>
        <p:nvSpPr>
          <p:cNvPr id="4" name="テキストボックス 3"/>
          <p:cNvSpPr txBox="1"/>
          <p:nvPr/>
        </p:nvSpPr>
        <p:spPr>
          <a:xfrm>
            <a:off x="7014845" y="248285"/>
            <a:ext cx="4861560" cy="460375"/>
          </a:xfrm>
          <a:prstGeom prst="rect">
            <a:avLst/>
          </a:prstGeom>
          <a:noFill/>
        </p:spPr>
        <p:txBody>
          <a:bodyPr wrap="square" rtlCol="0">
            <a:spAutoFit/>
          </a:bodyPr>
          <a:lstStyle/>
          <a:p>
            <a:pPr algn="r"/>
            <a:r>
              <a:rPr lang="en-US" altLang="ja-JP" sz="2400"/>
              <a:t>2021</a:t>
            </a:r>
            <a:r>
              <a:rPr lang="ja-JP" altLang="en-US" sz="2400"/>
              <a:t>年　</a:t>
            </a:r>
            <a:r>
              <a:rPr lang="en-US" altLang="ja-JP" sz="2400"/>
              <a:t>7</a:t>
            </a:r>
            <a:r>
              <a:rPr lang="ja-JP" altLang="en-US" sz="2400"/>
              <a:t>月　</a:t>
            </a:r>
            <a:r>
              <a:rPr lang="en-US" altLang="ja-JP" sz="2400"/>
              <a:t>16</a:t>
            </a:r>
            <a:r>
              <a:rPr lang="ja-JP" altLang="en-US" sz="2400"/>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プレースホルダ 2"/>
          <p:cNvSpPr>
            <a:spLocks noGrp="1"/>
          </p:cNvSpPr>
          <p:nvPr>
            <p:ph sz="half" idx="1"/>
          </p:nvPr>
        </p:nvSpPr>
        <p:spPr>
          <a:xfrm>
            <a:off x="838200" y="1825625"/>
            <a:ext cx="5127625" cy="4351655"/>
          </a:xfrm>
        </p:spPr>
        <p:txBody>
          <a:bodyPr/>
          <a:lstStyle/>
          <a:p>
            <a:r>
              <a:rPr lang="ja-JP" altLang="en-US"/>
              <a:t>大、中殿筋ストレッチ</a:t>
            </a:r>
          </a:p>
          <a:p>
            <a:endParaRPr lang="ja-JP" altLang="en-US"/>
          </a:p>
          <a:p>
            <a:endParaRPr lang="ja-JP" altLang="en-US"/>
          </a:p>
          <a:p>
            <a:r>
              <a:rPr lang="ja-JP" altLang="en-US"/>
              <a:t>足を抱え、膝の位置をなるべく水平に。</a:t>
            </a:r>
          </a:p>
          <a:p>
            <a:r>
              <a:rPr lang="ja-JP" altLang="en-US"/>
              <a:t>膝の位置をキープし、ゆっくりと身体を前に倒す。</a:t>
            </a:r>
          </a:p>
          <a:p>
            <a:endParaRPr lang="ja-JP" altLang="en-US"/>
          </a:p>
          <a:p>
            <a:pPr marL="0" indent="0">
              <a:buNone/>
            </a:pPr>
            <a:r>
              <a:rPr lang="en-US" altLang="ja-JP"/>
              <a:t>※</a:t>
            </a:r>
            <a:r>
              <a:rPr lang="ja-JP" altLang="en-US"/>
              <a:t>イタキモチ良い範囲で行う。</a:t>
            </a:r>
          </a:p>
          <a:p>
            <a:pPr marL="0" indent="0">
              <a:buNone/>
            </a:pPr>
            <a:endParaRPr lang="ja-JP" altLang="en-US"/>
          </a:p>
        </p:txBody>
      </p:sp>
      <p:sp>
        <p:nvSpPr>
          <p:cNvPr id="5" name="タイトル 1"/>
          <p:cNvSpPr>
            <a:spLocks noGrp="1"/>
          </p:cNvSpPr>
          <p:nvPr/>
        </p:nvSpPr>
        <p:spPr>
          <a:xfrm>
            <a:off x="965200" y="492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股関節ストレッチ①</a:t>
            </a:r>
          </a:p>
        </p:txBody>
      </p:sp>
      <p:pic>
        <p:nvPicPr>
          <p:cNvPr id="2" name="図形 1"/>
          <p:cNvPicPr>
            <a:picLocks noChangeAspect="1"/>
          </p:cNvPicPr>
          <p:nvPr/>
        </p:nvPicPr>
        <p:blipFill>
          <a:blip r:embed="rId2"/>
          <a:srcRect t="14857" b="14310"/>
          <a:stretch>
            <a:fillRect/>
          </a:stretch>
        </p:blipFill>
        <p:spPr>
          <a:xfrm>
            <a:off x="6129655" y="3961365"/>
            <a:ext cx="4712632" cy="2448000"/>
          </a:xfrm>
          <a:prstGeom prst="rect">
            <a:avLst/>
          </a:prstGeom>
        </p:spPr>
      </p:pic>
      <p:pic>
        <p:nvPicPr>
          <p:cNvPr id="6" name="コンテンツプレースホルダ 5"/>
          <p:cNvPicPr>
            <a:picLocks noGrp="1" noChangeAspect="1"/>
          </p:cNvPicPr>
          <p:nvPr>
            <p:ph sz="half" idx="2"/>
          </p:nvPr>
        </p:nvPicPr>
        <p:blipFill>
          <a:blip r:embed="rId3"/>
          <a:stretch>
            <a:fillRect/>
          </a:stretch>
        </p:blipFill>
        <p:spPr>
          <a:xfrm>
            <a:off x="6832600" y="41275"/>
            <a:ext cx="5236210" cy="36728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プレースホルダ 2"/>
          <p:cNvSpPr>
            <a:spLocks noGrp="1"/>
          </p:cNvSpPr>
          <p:nvPr>
            <p:ph sz="half" idx="1"/>
          </p:nvPr>
        </p:nvSpPr>
        <p:spPr>
          <a:xfrm>
            <a:off x="124460" y="1252855"/>
            <a:ext cx="6363970" cy="4351655"/>
          </a:xfrm>
        </p:spPr>
        <p:txBody>
          <a:bodyPr/>
          <a:lstStyle/>
          <a:p>
            <a:r>
              <a:rPr lang="ja-JP" altLang="en-US"/>
              <a:t>腸腰筋、大腿直筋ストレッチ</a:t>
            </a:r>
          </a:p>
          <a:p>
            <a:pPr marL="0" indent="0">
              <a:buNone/>
            </a:pPr>
            <a:r>
              <a:rPr lang="ja-JP" altLang="en-US"/>
              <a:t>（</a:t>
            </a:r>
            <a:r>
              <a:rPr lang="ja-JP" altLang="en-US">
                <a:sym typeface="+mn-ea"/>
              </a:rPr>
              <a:t>フェンシングストレッチ）</a:t>
            </a:r>
          </a:p>
          <a:p>
            <a:pPr marL="0" indent="0">
              <a:buNone/>
            </a:pPr>
            <a:endParaRPr lang="ja-JP" altLang="en-US">
              <a:sym typeface="+mn-ea"/>
            </a:endParaRPr>
          </a:p>
          <a:p>
            <a:pPr marL="0" indent="0">
              <a:buNone/>
            </a:pPr>
            <a:r>
              <a:rPr lang="en-US" altLang="ja-JP">
                <a:sym typeface="+mn-ea"/>
              </a:rPr>
              <a:t>≪</a:t>
            </a:r>
            <a:r>
              <a:rPr lang="ja-JP" altLang="en-US">
                <a:sym typeface="+mn-ea"/>
              </a:rPr>
              <a:t>別法</a:t>
            </a:r>
            <a:r>
              <a:rPr lang="en-US" altLang="ja-JP">
                <a:sym typeface="+mn-ea"/>
              </a:rPr>
              <a:t>≫</a:t>
            </a:r>
          </a:p>
          <a:p>
            <a:pPr marL="0" indent="0">
              <a:buNone/>
            </a:pPr>
            <a:r>
              <a:rPr lang="ja-JP" altLang="en-US">
                <a:sym typeface="+mn-ea"/>
              </a:rPr>
              <a:t>①膝、股関節、肩が一直線</a:t>
            </a:r>
          </a:p>
          <a:p>
            <a:pPr marL="0" indent="0">
              <a:buNone/>
            </a:pPr>
            <a:r>
              <a:rPr lang="ja-JP" altLang="en-US">
                <a:sym typeface="+mn-ea"/>
              </a:rPr>
              <a:t>②お尻、腹筋に力を入れて骨盤を後傾</a:t>
            </a:r>
          </a:p>
          <a:p>
            <a:pPr marL="0" indent="0">
              <a:buNone/>
            </a:pPr>
            <a:r>
              <a:rPr lang="ja-JP" altLang="en-US">
                <a:sym typeface="+mn-ea"/>
              </a:rPr>
              <a:t>③股関節の前面（腸腰筋）に伸張が感じられれば</a:t>
            </a:r>
            <a:r>
              <a:rPr lang="en-US" altLang="ja-JP">
                <a:sym typeface="+mn-ea"/>
              </a:rPr>
              <a:t>OK</a:t>
            </a:r>
            <a:r>
              <a:rPr lang="ja-JP" altLang="en-US">
                <a:sym typeface="+mn-ea"/>
              </a:rPr>
              <a:t>！</a:t>
            </a:r>
          </a:p>
        </p:txBody>
      </p:sp>
      <p:sp>
        <p:nvSpPr>
          <p:cNvPr id="5" name="タイトル 1"/>
          <p:cNvSpPr>
            <a:spLocks noGrp="1"/>
          </p:cNvSpPr>
          <p:nvPr/>
        </p:nvSpPr>
        <p:spPr>
          <a:xfrm>
            <a:off x="240665" y="1022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股関節ストレッチ②</a:t>
            </a:r>
          </a:p>
        </p:txBody>
      </p:sp>
      <p:pic>
        <p:nvPicPr>
          <p:cNvPr id="2" name="コンテンツプレースホルダ 1"/>
          <p:cNvPicPr>
            <a:picLocks noGrp="1" noChangeAspect="1"/>
          </p:cNvPicPr>
          <p:nvPr>
            <p:ph sz="half" idx="2"/>
          </p:nvPr>
        </p:nvPicPr>
        <p:blipFill>
          <a:blip r:embed="rId3"/>
          <a:stretch>
            <a:fillRect/>
          </a:stretch>
        </p:blipFill>
        <p:spPr>
          <a:xfrm>
            <a:off x="6696710" y="3120390"/>
            <a:ext cx="5500370" cy="3026410"/>
          </a:xfrm>
          <a:prstGeom prst="rect">
            <a:avLst/>
          </a:prstGeom>
        </p:spPr>
      </p:pic>
      <p:pic>
        <p:nvPicPr>
          <p:cNvPr id="4" name="図形 3"/>
          <p:cNvPicPr>
            <a:picLocks noChangeAspect="1"/>
          </p:cNvPicPr>
          <p:nvPr/>
        </p:nvPicPr>
        <p:blipFill>
          <a:blip r:embed="rId4"/>
          <a:stretch>
            <a:fillRect/>
          </a:stretch>
        </p:blipFill>
        <p:spPr>
          <a:xfrm>
            <a:off x="7163435" y="27305"/>
            <a:ext cx="4825365" cy="27152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プレースホルダ 2"/>
          <p:cNvSpPr>
            <a:spLocks noGrp="1"/>
          </p:cNvSpPr>
          <p:nvPr>
            <p:ph sz="half" idx="1"/>
          </p:nvPr>
        </p:nvSpPr>
        <p:spPr>
          <a:xfrm>
            <a:off x="838200" y="1825625"/>
            <a:ext cx="5946775" cy="4351655"/>
          </a:xfrm>
        </p:spPr>
        <p:txBody>
          <a:bodyPr/>
          <a:lstStyle/>
          <a:p>
            <a:r>
              <a:rPr lang="ja-JP" altLang="en-US"/>
              <a:t>①と②の複合ストレッチ</a:t>
            </a:r>
          </a:p>
          <a:p>
            <a:pPr marL="0" indent="0">
              <a:buNone/>
            </a:pPr>
            <a:r>
              <a:rPr lang="ja-JP" altLang="en-US"/>
              <a:t>殿筋、腸腰筋、大腿直筋ストレッチ</a:t>
            </a:r>
          </a:p>
          <a:p>
            <a:pPr marL="0" indent="0">
              <a:buNone/>
            </a:pPr>
            <a:endParaRPr lang="ja-JP" altLang="en-US"/>
          </a:p>
          <a:p>
            <a:pPr marL="0" indent="0">
              <a:buNone/>
            </a:pPr>
            <a:r>
              <a:rPr lang="ja-JP" altLang="en-US"/>
              <a:t>楽な人は足首をつかみ引きよせる。</a:t>
            </a:r>
          </a:p>
          <a:p>
            <a:pPr marL="0" indent="0">
              <a:buNone/>
            </a:pPr>
            <a:endParaRPr lang="ja-JP" altLang="en-US"/>
          </a:p>
          <a:p>
            <a:pPr marL="0" indent="0">
              <a:buNone/>
            </a:pPr>
            <a:r>
              <a:rPr lang="ja-JP" altLang="en-US"/>
              <a:t>きつい人は①、②をしっかりと行う。</a:t>
            </a:r>
          </a:p>
          <a:p>
            <a:pPr marL="0" indent="0">
              <a:buNone/>
            </a:pPr>
            <a:endParaRPr lang="ja-JP" altLang="en-US"/>
          </a:p>
        </p:txBody>
      </p:sp>
      <p:sp>
        <p:nvSpPr>
          <p:cNvPr id="5" name="タイトル 1"/>
          <p:cNvSpPr>
            <a:spLocks noGrp="1"/>
          </p:cNvSpPr>
          <p:nvPr/>
        </p:nvSpPr>
        <p:spPr>
          <a:xfrm>
            <a:off x="965200" y="492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股関節ストレッチ③</a:t>
            </a:r>
          </a:p>
        </p:txBody>
      </p:sp>
      <p:pic>
        <p:nvPicPr>
          <p:cNvPr id="4" name="コンテンツプレースホルダ 3"/>
          <p:cNvPicPr>
            <a:picLocks noGrp="1" noChangeAspect="1"/>
          </p:cNvPicPr>
          <p:nvPr>
            <p:ph sz="half" idx="2"/>
          </p:nvPr>
        </p:nvPicPr>
        <p:blipFill>
          <a:blip r:embed="rId2"/>
          <a:stretch>
            <a:fillRect/>
          </a:stretch>
        </p:blipFill>
        <p:spPr>
          <a:xfrm>
            <a:off x="6605905" y="588645"/>
            <a:ext cx="5253355" cy="29152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プレースホルダ 2"/>
          <p:cNvSpPr>
            <a:spLocks noGrp="1"/>
          </p:cNvSpPr>
          <p:nvPr>
            <p:ph sz="half" idx="1"/>
          </p:nvPr>
        </p:nvSpPr>
        <p:spPr>
          <a:xfrm>
            <a:off x="661035" y="1671320"/>
            <a:ext cx="5181600" cy="4351338"/>
          </a:xfrm>
        </p:spPr>
        <p:txBody>
          <a:bodyPr/>
          <a:lstStyle/>
          <a:p>
            <a:r>
              <a:rPr lang="ja-JP" altLang="en-US"/>
              <a:t>ハムストリングスストレッチ</a:t>
            </a:r>
          </a:p>
          <a:p>
            <a:pPr marL="0" indent="0">
              <a:buNone/>
            </a:pPr>
            <a:endParaRPr lang="ja-JP" altLang="en-US"/>
          </a:p>
          <a:p>
            <a:pPr marL="0" indent="0">
              <a:buNone/>
            </a:pPr>
            <a:endParaRPr lang="ja-JP" altLang="en-US"/>
          </a:p>
          <a:p>
            <a:pPr marL="0" indent="0">
              <a:buNone/>
            </a:pPr>
            <a:r>
              <a:rPr lang="ja-JP" altLang="en-US"/>
              <a:t>痛くない位置に膝を開き</a:t>
            </a:r>
          </a:p>
          <a:p>
            <a:pPr marL="0" indent="0">
              <a:buNone/>
            </a:pPr>
            <a:r>
              <a:rPr lang="en-US" altLang="ja-JP"/>
              <a:t>20</a:t>
            </a:r>
            <a:r>
              <a:rPr lang="ja-JP" altLang="en-US"/>
              <a:t>秒ほどキープ</a:t>
            </a:r>
          </a:p>
          <a:p>
            <a:pPr marL="0" indent="0">
              <a:buNone/>
            </a:pPr>
            <a:r>
              <a:rPr lang="ja-JP" altLang="en-US"/>
              <a:t>そこから前後にゆっくりとうごかす</a:t>
            </a:r>
          </a:p>
          <a:p>
            <a:pPr marL="0" indent="0">
              <a:buNone/>
            </a:pPr>
            <a:endParaRPr lang="ja-JP" altLang="en-US"/>
          </a:p>
        </p:txBody>
      </p:sp>
      <p:sp>
        <p:nvSpPr>
          <p:cNvPr id="5" name="タイトル 1"/>
          <p:cNvSpPr>
            <a:spLocks noGrp="1"/>
          </p:cNvSpPr>
          <p:nvPr/>
        </p:nvSpPr>
        <p:spPr>
          <a:xfrm>
            <a:off x="965200" y="492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股関節ストレッチ④</a:t>
            </a:r>
          </a:p>
          <a:p>
            <a:endParaRPr lang="ja-JP" altLang="en-US"/>
          </a:p>
        </p:txBody>
      </p:sp>
      <p:pic>
        <p:nvPicPr>
          <p:cNvPr id="2" name="図形 1"/>
          <p:cNvPicPr>
            <a:picLocks noChangeAspect="1"/>
          </p:cNvPicPr>
          <p:nvPr/>
        </p:nvPicPr>
        <p:blipFill>
          <a:blip r:embed="rId3"/>
          <a:stretch>
            <a:fillRect/>
          </a:stretch>
        </p:blipFill>
        <p:spPr>
          <a:xfrm>
            <a:off x="7301865" y="4276090"/>
            <a:ext cx="3187065" cy="2390140"/>
          </a:xfrm>
          <a:prstGeom prst="rect">
            <a:avLst/>
          </a:prstGeom>
        </p:spPr>
      </p:pic>
      <p:pic>
        <p:nvPicPr>
          <p:cNvPr id="4" name="図形 3"/>
          <p:cNvPicPr>
            <a:picLocks noChangeAspect="1"/>
          </p:cNvPicPr>
          <p:nvPr/>
        </p:nvPicPr>
        <p:blipFill>
          <a:blip r:embed="rId4"/>
          <a:stretch>
            <a:fillRect/>
          </a:stretch>
        </p:blipFill>
        <p:spPr>
          <a:xfrm flipH="1">
            <a:off x="6656705" y="802640"/>
            <a:ext cx="4824095" cy="2667635"/>
          </a:xfrm>
          <a:prstGeom prst="rect">
            <a:avLst/>
          </a:prstGeom>
        </p:spPr>
      </p:pic>
      <p:sp>
        <p:nvSpPr>
          <p:cNvPr id="7" name="右矢印 6"/>
          <p:cNvSpPr/>
          <p:nvPr/>
        </p:nvSpPr>
        <p:spPr>
          <a:xfrm rot="5400000">
            <a:off x="8549640" y="3841750"/>
            <a:ext cx="1038860" cy="70421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プレースホルダ 2"/>
          <p:cNvSpPr>
            <a:spLocks noGrp="1"/>
          </p:cNvSpPr>
          <p:nvPr>
            <p:ph sz="half" idx="1"/>
          </p:nvPr>
        </p:nvSpPr>
        <p:spPr/>
        <p:txBody>
          <a:bodyPr>
            <a:normAutofit fontScale="90000"/>
          </a:bodyPr>
          <a:lstStyle/>
          <a:p>
            <a:r>
              <a:rPr lang="ja-JP" altLang="en-US"/>
              <a:t>内転筋ストレッチ</a:t>
            </a:r>
          </a:p>
          <a:p>
            <a:pPr marL="0" indent="0">
              <a:buNone/>
            </a:pPr>
            <a:r>
              <a:rPr lang="ja-JP" altLang="en-US"/>
              <a:t>（椅子に座りながら四股ふみ）</a:t>
            </a:r>
          </a:p>
          <a:p>
            <a:pPr marL="0" indent="0">
              <a:buNone/>
            </a:pPr>
            <a:endParaRPr lang="ja-JP" altLang="en-US"/>
          </a:p>
          <a:p>
            <a:pPr marL="0" indent="0">
              <a:buNone/>
            </a:pPr>
            <a:r>
              <a:rPr lang="ja-JP" altLang="en-US"/>
              <a:t>①椅子の上に浅く座り、膝を開けるところまで開き膝の上に手を置く。</a:t>
            </a:r>
          </a:p>
          <a:p>
            <a:pPr marL="0" indent="0">
              <a:buNone/>
            </a:pPr>
            <a:r>
              <a:rPr lang="ja-JP" altLang="en-US"/>
              <a:t>②腰に手を置いて</a:t>
            </a:r>
            <a:r>
              <a:rPr lang="ja-JP" altLang="en-US">
                <a:sym typeface="+mn-ea"/>
              </a:rPr>
              <a:t>骨盤の前後傾</a:t>
            </a:r>
            <a:endParaRPr lang="ja-JP" altLang="en-US"/>
          </a:p>
          <a:p>
            <a:pPr marL="0" indent="0">
              <a:buNone/>
            </a:pPr>
            <a:r>
              <a:rPr lang="ja-JP" altLang="en-US"/>
              <a:t>③骨盤前傾位で上半身は起こし、下半身に負荷をかける。</a:t>
            </a:r>
          </a:p>
          <a:p>
            <a:pPr marL="0" indent="0">
              <a:buNone/>
            </a:pPr>
            <a:r>
              <a:rPr lang="ja-JP" altLang="en-US"/>
              <a:t>④そこから出来る方は立ち上がりと座り。（</a:t>
            </a:r>
            <a:r>
              <a:rPr lang="en-US" altLang="ja-JP"/>
              <a:t>※</a:t>
            </a:r>
            <a:r>
              <a:rPr lang="ja-JP" altLang="en-US"/>
              <a:t>ドスンと座らないように）</a:t>
            </a:r>
          </a:p>
          <a:p>
            <a:pPr marL="0" indent="0">
              <a:buNone/>
            </a:pPr>
            <a:endParaRPr lang="ja-JP" altLang="en-US"/>
          </a:p>
        </p:txBody>
      </p:sp>
      <p:sp>
        <p:nvSpPr>
          <p:cNvPr id="5" name="タイトル 1"/>
          <p:cNvSpPr>
            <a:spLocks noGrp="1"/>
          </p:cNvSpPr>
          <p:nvPr/>
        </p:nvSpPr>
        <p:spPr>
          <a:xfrm>
            <a:off x="965200" y="492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股関節ストレッチ⑤</a:t>
            </a:r>
          </a:p>
        </p:txBody>
      </p:sp>
      <p:pic>
        <p:nvPicPr>
          <p:cNvPr id="4" name="コンテンツプレースホルダ 3"/>
          <p:cNvPicPr>
            <a:picLocks noGrp="1" noChangeAspect="1"/>
          </p:cNvPicPr>
          <p:nvPr>
            <p:ph sz="half" idx="2"/>
          </p:nvPr>
        </p:nvPicPr>
        <p:blipFill>
          <a:blip r:embed="rId2"/>
          <a:stretch>
            <a:fillRect/>
          </a:stretch>
        </p:blipFill>
        <p:spPr>
          <a:xfrm>
            <a:off x="7359015" y="3613150"/>
            <a:ext cx="2833370" cy="2998470"/>
          </a:xfrm>
          <a:prstGeom prst="rect">
            <a:avLst/>
          </a:prstGeom>
        </p:spPr>
      </p:pic>
      <p:pic>
        <p:nvPicPr>
          <p:cNvPr id="7" name="図形 6"/>
          <p:cNvPicPr>
            <a:picLocks noChangeAspect="1"/>
          </p:cNvPicPr>
          <p:nvPr/>
        </p:nvPicPr>
        <p:blipFill>
          <a:blip r:embed="rId3"/>
          <a:stretch>
            <a:fillRect/>
          </a:stretch>
        </p:blipFill>
        <p:spPr>
          <a:xfrm>
            <a:off x="7092950" y="172085"/>
            <a:ext cx="3174365" cy="29419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005" y="117475"/>
            <a:ext cx="10515600" cy="1325563"/>
          </a:xfrm>
        </p:spPr>
        <p:txBody>
          <a:bodyPr/>
          <a:lstStyle/>
          <a:p>
            <a:r>
              <a:rPr lang="ja-JP" altLang="en-US"/>
              <a:t>まとめ</a:t>
            </a:r>
          </a:p>
        </p:txBody>
      </p:sp>
      <p:sp>
        <p:nvSpPr>
          <p:cNvPr id="3" name="コンテンツプレースホルダ 2"/>
          <p:cNvSpPr>
            <a:spLocks noGrp="1"/>
          </p:cNvSpPr>
          <p:nvPr>
            <p:ph sz="half" idx="1"/>
          </p:nvPr>
        </p:nvSpPr>
        <p:spPr>
          <a:xfrm>
            <a:off x="421005" y="1504315"/>
            <a:ext cx="11498580" cy="3667125"/>
          </a:xfrm>
        </p:spPr>
        <p:txBody>
          <a:bodyPr>
            <a:normAutofit fontScale="90000" lnSpcReduction="20000"/>
          </a:bodyPr>
          <a:lstStyle/>
          <a:p>
            <a:r>
              <a:rPr lang="ja-JP" altLang="en-US"/>
              <a:t>安定性関節（膝、腰椎）が過度に動いてしまうことで痛みが発生してしまう。</a:t>
            </a:r>
          </a:p>
          <a:p>
            <a:endParaRPr lang="ja-JP" altLang="en-US"/>
          </a:p>
          <a:p>
            <a:r>
              <a:rPr lang="ja-JP" altLang="en-US"/>
              <a:t>可動性関節（足首、股関節、胸椎）を動かせるようにして、痛みを予防しよう。</a:t>
            </a:r>
          </a:p>
          <a:p>
            <a:endParaRPr lang="ja-JP" altLang="en-US"/>
          </a:p>
          <a:p>
            <a:r>
              <a:rPr lang="ja-JP" altLang="en-US"/>
              <a:t>関節の柔軟性を保つためにはストレッチと筋力強化を組み合わせることが重要。</a:t>
            </a:r>
          </a:p>
          <a:p>
            <a:pPr marL="0" indent="0">
              <a:buNone/>
            </a:pPr>
            <a:endParaRPr lang="ja-JP" altLang="en-US"/>
          </a:p>
          <a:p>
            <a:r>
              <a:rPr lang="ja-JP" altLang="en-US"/>
              <a:t>柔らかくなっても筋力が弱くなればまた歪み、硬くなっていく。</a:t>
            </a:r>
          </a:p>
          <a:p>
            <a:endParaRPr lang="ja-JP" altLang="en-US"/>
          </a:p>
          <a:p>
            <a:pPr marL="0" indent="0">
              <a:buNone/>
            </a:pPr>
            <a:r>
              <a:rPr lang="ja-JP" altLang="en-US"/>
              <a:t>☆日々の継続が必要</a:t>
            </a:r>
          </a:p>
        </p:txBody>
      </p:sp>
      <p:sp>
        <p:nvSpPr>
          <p:cNvPr id="5" name="コンテンツプレースホルダ 2"/>
          <p:cNvSpPr>
            <a:spLocks noGrp="1"/>
          </p:cNvSpPr>
          <p:nvPr/>
        </p:nvSpPr>
        <p:spPr>
          <a:xfrm>
            <a:off x="1088390" y="5282565"/>
            <a:ext cx="9556750" cy="164465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a:t>―</a:t>
            </a:r>
            <a:r>
              <a:rPr lang="ja-JP" altLang="en-US" sz="2000"/>
              <a:t>参考・引用</a:t>
            </a:r>
            <a:r>
              <a:rPr lang="en-US" altLang="ja-JP" sz="2000"/>
              <a:t>―</a:t>
            </a:r>
          </a:p>
          <a:p>
            <a:pPr marL="0" indent="0">
              <a:buNone/>
            </a:pPr>
            <a:r>
              <a:rPr lang="ja-JP" altLang="en-US" sz="2000"/>
              <a:t>・神の手鍼灸師　</a:t>
            </a:r>
            <a:r>
              <a:rPr lang="en-US" altLang="ja-JP" sz="2000"/>
              <a:t>3</a:t>
            </a:r>
            <a:r>
              <a:rPr lang="ja-JP" altLang="en-US" sz="2000"/>
              <a:t>分足指ほぐし　本多洋三　西東社</a:t>
            </a:r>
          </a:p>
          <a:p>
            <a:pPr marL="0" indent="0">
              <a:buNone/>
            </a:pPr>
            <a:r>
              <a:rPr lang="ja-JP" altLang="en-US" sz="2000"/>
              <a:t>・足腰が20歳若返る足指のばし　今井一彰　かんき出版</a:t>
            </a:r>
          </a:p>
          <a:p>
            <a:pPr marL="0" indent="0">
              <a:buNone/>
            </a:pPr>
            <a:endParaRPr lang="ja-JP"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 y="66040"/>
            <a:ext cx="10515600" cy="1325563"/>
          </a:xfrm>
        </p:spPr>
        <p:txBody>
          <a:bodyPr/>
          <a:lstStyle/>
          <a:p>
            <a:r>
              <a:rPr lang="ja-JP" altLang="en-US"/>
              <a:t>そもそも腰痛とは？</a:t>
            </a:r>
          </a:p>
        </p:txBody>
      </p:sp>
      <p:sp>
        <p:nvSpPr>
          <p:cNvPr id="3" name="コンテンツプレースホルダ 2"/>
          <p:cNvSpPr>
            <a:spLocks noGrp="1"/>
          </p:cNvSpPr>
          <p:nvPr>
            <p:ph sz="half" idx="1"/>
          </p:nvPr>
        </p:nvSpPr>
        <p:spPr>
          <a:xfrm>
            <a:off x="106680" y="209550"/>
            <a:ext cx="5181600" cy="4084320"/>
          </a:xfrm>
        </p:spPr>
        <p:txBody>
          <a:bodyPr/>
          <a:lstStyle/>
          <a:p>
            <a:endParaRPr lang="ja-JP" altLang="en-US"/>
          </a:p>
          <a:p>
            <a:endParaRPr lang="ja-JP" altLang="en-US"/>
          </a:p>
          <a:p>
            <a:r>
              <a:rPr lang="ja-JP" altLang="en-US"/>
              <a:t>重いものを持ち上げるとき</a:t>
            </a:r>
          </a:p>
        </p:txBody>
      </p:sp>
      <p:pic>
        <p:nvPicPr>
          <p:cNvPr id="4" name="コンテンツプレースホルダ 3"/>
          <p:cNvPicPr>
            <a:picLocks noGrp="1" noChangeAspect="1"/>
          </p:cNvPicPr>
          <p:nvPr>
            <p:ph sz="half" idx="2"/>
          </p:nvPr>
        </p:nvPicPr>
        <p:blipFill>
          <a:blip r:embed="rId2"/>
          <a:stretch>
            <a:fillRect/>
          </a:stretch>
        </p:blipFill>
        <p:spPr>
          <a:xfrm>
            <a:off x="649605" y="2612390"/>
            <a:ext cx="5181600" cy="3886200"/>
          </a:xfrm>
          <a:prstGeom prst="rect">
            <a:avLst/>
          </a:prstGeom>
          <a:solidFill>
            <a:schemeClr val="lt1"/>
          </a:solidFill>
        </p:spPr>
      </p:pic>
      <p:pic>
        <p:nvPicPr>
          <p:cNvPr id="7" name="図形 6"/>
          <p:cNvPicPr>
            <a:picLocks noChangeAspect="1"/>
          </p:cNvPicPr>
          <p:nvPr/>
        </p:nvPicPr>
        <p:blipFill>
          <a:blip r:embed="rId3"/>
          <a:stretch>
            <a:fillRect/>
          </a:stretch>
        </p:blipFill>
        <p:spPr>
          <a:xfrm>
            <a:off x="6568440" y="2594610"/>
            <a:ext cx="5227955" cy="3921125"/>
          </a:xfrm>
          <a:prstGeom prst="rect">
            <a:avLst/>
          </a:prstGeom>
        </p:spPr>
      </p:pic>
      <p:sp>
        <p:nvSpPr>
          <p:cNvPr id="8" name="四角形 7"/>
          <p:cNvSpPr/>
          <p:nvPr/>
        </p:nvSpPr>
        <p:spPr>
          <a:xfrm>
            <a:off x="2696528" y="1691005"/>
            <a:ext cx="7179945" cy="921385"/>
          </a:xfrm>
          <a:prstGeom prst="rect">
            <a:avLst/>
          </a:prstGeom>
          <a:noFill/>
          <a:ln>
            <a:noFill/>
          </a:ln>
        </p:spPr>
        <p:txBody>
          <a:bodyPr wrap="none" rtlCol="0" anchor="t">
            <a:spAutoFit/>
          </a:bodyPr>
          <a:lstStyle/>
          <a:p>
            <a:pPr algn="ctr"/>
            <a:r>
              <a:rPr lang="en-US" altLang="ja-JP" sz="5400" b="1">
                <a:solidFill>
                  <a:schemeClr val="tx1"/>
                </a:solidFill>
                <a:effectLst>
                  <a:outerShdw blurRad="38100" dist="19050" dir="2700000" algn="tl" rotWithShape="0">
                    <a:schemeClr val="dk1">
                      <a:alpha val="40000"/>
                    </a:schemeClr>
                  </a:outerShdw>
                </a:effectLst>
              </a:rPr>
              <a:t>A                                        B</a:t>
            </a:r>
            <a:endParaRPr lang="ja-JP" altLang="en-US" sz="54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1780" y="289560"/>
            <a:ext cx="10515600" cy="1325563"/>
          </a:xfrm>
        </p:spPr>
        <p:txBody>
          <a:bodyPr/>
          <a:lstStyle/>
          <a:p>
            <a:r>
              <a:rPr lang="ja-JP" altLang="en-US"/>
              <a:t>分かってはいるけど。。。。。</a:t>
            </a:r>
          </a:p>
        </p:txBody>
      </p:sp>
      <p:sp>
        <p:nvSpPr>
          <p:cNvPr id="3" name="コンテンツプレースホルダ 2"/>
          <p:cNvSpPr>
            <a:spLocks noGrp="1"/>
          </p:cNvSpPr>
          <p:nvPr>
            <p:ph sz="half" idx="1"/>
          </p:nvPr>
        </p:nvSpPr>
        <p:spPr>
          <a:xfrm>
            <a:off x="271780" y="1825625"/>
            <a:ext cx="5748020" cy="4351655"/>
          </a:xfrm>
        </p:spPr>
        <p:txBody>
          <a:bodyPr>
            <a:normAutofit/>
          </a:bodyPr>
          <a:lstStyle/>
          <a:p>
            <a:pPr marL="0" indent="0">
              <a:buNone/>
            </a:pPr>
            <a:r>
              <a:rPr lang="ja-JP" altLang="en-US" sz="3200" u="sng"/>
              <a:t>スクワット動作</a:t>
            </a:r>
            <a:r>
              <a:rPr lang="ja-JP" altLang="en-US" sz="3200"/>
              <a:t>が苦手</a:t>
            </a:r>
          </a:p>
          <a:p>
            <a:pPr marL="0" indent="0">
              <a:buNone/>
            </a:pPr>
            <a:r>
              <a:rPr lang="en-US" altLang="ja-JP" sz="3200"/>
              <a:t>(</a:t>
            </a:r>
            <a:r>
              <a:rPr lang="ja-JP" altLang="en-US" sz="3200"/>
              <a:t>膝の屈伸運動</a:t>
            </a:r>
            <a:r>
              <a:rPr lang="en-US" altLang="ja-JP" sz="3200"/>
              <a:t>)</a:t>
            </a:r>
          </a:p>
          <a:p>
            <a:pPr marL="0" indent="0">
              <a:buNone/>
            </a:pPr>
            <a:endParaRPr lang="en-US" altLang="ja-JP" sz="3600"/>
          </a:p>
          <a:p>
            <a:pPr marL="0" indent="0">
              <a:buNone/>
            </a:pPr>
            <a:r>
              <a:rPr lang="ja-JP" altLang="en-US" sz="3200"/>
              <a:t> ・膝が痛い</a:t>
            </a:r>
          </a:p>
          <a:p>
            <a:pPr marL="0" indent="0">
              <a:buNone/>
            </a:pPr>
            <a:r>
              <a:rPr lang="ja-JP" altLang="en-US" sz="3200"/>
              <a:t> ・太もも（大腿四頭筋）の</a:t>
            </a:r>
          </a:p>
          <a:p>
            <a:pPr marL="0" indent="0">
              <a:buNone/>
            </a:pPr>
            <a:r>
              <a:rPr lang="ja-JP" altLang="en-US" sz="3200"/>
              <a:t>　筋力が弱い</a:t>
            </a:r>
          </a:p>
          <a:p>
            <a:pPr marL="0" indent="0">
              <a:buNone/>
            </a:pPr>
            <a:endParaRPr lang="ja-JP" altLang="en-US" sz="3200"/>
          </a:p>
          <a:p>
            <a:pPr marL="0" indent="0">
              <a:buNone/>
            </a:pPr>
            <a:endParaRPr lang="ja-JP" altLang="en-US"/>
          </a:p>
        </p:txBody>
      </p:sp>
      <p:pic>
        <p:nvPicPr>
          <p:cNvPr id="5" name="コンテンツプレースホルダ 4"/>
          <p:cNvPicPr>
            <a:picLocks noGrp="1" noChangeAspect="1"/>
          </p:cNvPicPr>
          <p:nvPr>
            <p:ph sz="half" idx="2"/>
          </p:nvPr>
        </p:nvPicPr>
        <p:blipFill>
          <a:blip r:embed="rId3"/>
          <a:stretch>
            <a:fillRect/>
          </a:stretch>
        </p:blipFill>
        <p:spPr>
          <a:xfrm>
            <a:off x="6310630" y="1442720"/>
            <a:ext cx="6186170" cy="5108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プレースホルダ 6" descr="images"/>
          <p:cNvPicPr>
            <a:picLocks noGrp="1" noChangeAspect="1"/>
          </p:cNvPicPr>
          <p:nvPr>
            <p:ph sz="half" idx="2"/>
          </p:nvPr>
        </p:nvPicPr>
        <p:blipFill>
          <a:blip r:embed="rId2"/>
          <a:stretch>
            <a:fillRect/>
          </a:stretch>
        </p:blipFill>
        <p:spPr>
          <a:xfrm>
            <a:off x="7125335" y="93980"/>
            <a:ext cx="5050790" cy="5050790"/>
          </a:xfrm>
          <a:prstGeom prst="rect">
            <a:avLst/>
          </a:prstGeom>
        </p:spPr>
      </p:pic>
      <p:pic>
        <p:nvPicPr>
          <p:cNvPr id="8" name="コンテンツプレースホルダ 5"/>
          <p:cNvPicPr>
            <a:picLocks noGrp="1" noChangeAspect="1"/>
          </p:cNvPicPr>
          <p:nvPr>
            <p:ph sz="half" idx="1"/>
          </p:nvPr>
        </p:nvPicPr>
        <p:blipFill>
          <a:blip r:embed="rId3"/>
          <a:stretch>
            <a:fillRect/>
          </a:stretch>
        </p:blipFill>
        <p:spPr>
          <a:xfrm>
            <a:off x="9818370" y="3990975"/>
            <a:ext cx="1955165" cy="2802255"/>
          </a:xfrm>
          <a:prstGeom prst="rect">
            <a:avLst/>
          </a:prstGeom>
        </p:spPr>
      </p:pic>
      <p:sp>
        <p:nvSpPr>
          <p:cNvPr id="9" name="テキストボックス 8"/>
          <p:cNvSpPr txBox="1"/>
          <p:nvPr/>
        </p:nvSpPr>
        <p:spPr>
          <a:xfrm>
            <a:off x="215900" y="2703830"/>
            <a:ext cx="8968105" cy="4541520"/>
          </a:xfrm>
          <a:prstGeom prst="rect">
            <a:avLst/>
          </a:prstGeom>
          <a:noFill/>
        </p:spPr>
        <p:txBody>
          <a:bodyPr wrap="square" rtlCol="0" anchor="t">
            <a:spAutoFit/>
          </a:bodyPr>
          <a:lstStyle/>
          <a:p>
            <a:pPr marL="0" indent="0">
              <a:buNone/>
            </a:pPr>
            <a:r>
              <a:rPr lang="ja-JP" altLang="en-US" sz="3200">
                <a:sym typeface="+mn-ea"/>
              </a:rPr>
              <a:t>スクワット＝複合関節運動</a:t>
            </a:r>
          </a:p>
          <a:p>
            <a:pPr marL="0" indent="0">
              <a:buNone/>
            </a:pPr>
            <a:endParaRPr lang="ja-JP" altLang="en-US" sz="3200">
              <a:sym typeface="+mn-ea"/>
            </a:endParaRPr>
          </a:p>
          <a:p>
            <a:pPr marL="0" indent="0">
              <a:buNone/>
            </a:pPr>
            <a:endParaRPr lang="ja-JP" altLang="en-US" sz="2800">
              <a:sym typeface="+mn-ea"/>
            </a:endParaRPr>
          </a:p>
          <a:p>
            <a:pPr marL="0" indent="0">
              <a:buNone/>
            </a:pPr>
            <a:r>
              <a:rPr lang="ja-JP" altLang="en-US" sz="3200">
                <a:sym typeface="+mn-ea"/>
              </a:rPr>
              <a:t>膝関節＝中間関節</a:t>
            </a:r>
          </a:p>
          <a:p>
            <a:pPr marL="0" indent="0">
              <a:buNone/>
            </a:pPr>
            <a:r>
              <a:rPr lang="ja-JP" altLang="en-US" sz="3200">
                <a:sym typeface="+mn-ea"/>
              </a:rPr>
              <a:t>　　　　　　（安定性関節）</a:t>
            </a:r>
          </a:p>
          <a:p>
            <a:pPr marL="0" indent="0">
              <a:buNone/>
            </a:pPr>
            <a:endParaRPr lang="ja-JP" altLang="en-US" sz="3200">
              <a:sym typeface="+mn-ea"/>
            </a:endParaRPr>
          </a:p>
          <a:p>
            <a:pPr marL="0" indent="0">
              <a:buNone/>
            </a:pPr>
            <a:endParaRPr lang="ja-JP" altLang="en-US" sz="2800">
              <a:sym typeface="+mn-ea"/>
            </a:endParaRPr>
          </a:p>
          <a:p>
            <a:pPr marL="0" indent="0">
              <a:buNone/>
            </a:pPr>
            <a:r>
              <a:rPr lang="ja-JP" altLang="en-US" sz="4400">
                <a:solidFill>
                  <a:srgbClr val="FF0000"/>
                </a:solidFill>
                <a:sym typeface="+mn-ea"/>
              </a:rPr>
              <a:t>足部</a:t>
            </a:r>
            <a:r>
              <a:rPr lang="ja-JP" altLang="en-US" sz="3200">
                <a:sym typeface="+mn-ea"/>
              </a:rPr>
              <a:t>（足関節）と</a:t>
            </a:r>
            <a:r>
              <a:rPr lang="ja-JP" altLang="en-US" sz="4400">
                <a:solidFill>
                  <a:srgbClr val="FF0000"/>
                </a:solidFill>
                <a:sym typeface="+mn-ea"/>
              </a:rPr>
              <a:t>股関節</a:t>
            </a:r>
            <a:r>
              <a:rPr lang="ja-JP" altLang="en-US" sz="3200">
                <a:sym typeface="+mn-ea"/>
              </a:rPr>
              <a:t>の動きが重要</a:t>
            </a:r>
          </a:p>
          <a:p>
            <a:pPr marL="0" indent="0">
              <a:buNone/>
            </a:pPr>
            <a:endParaRPr lang="ja-JP" altLang="en-US" sz="3200">
              <a:sym typeface="+mn-ea"/>
            </a:endParaRPr>
          </a:p>
        </p:txBody>
      </p:sp>
      <p:sp>
        <p:nvSpPr>
          <p:cNvPr id="10" name="タイトル 9"/>
          <p:cNvSpPr>
            <a:spLocks noGrp="1"/>
          </p:cNvSpPr>
          <p:nvPr>
            <p:ph type="title"/>
          </p:nvPr>
        </p:nvSpPr>
        <p:spPr>
          <a:xfrm>
            <a:off x="271780" y="289560"/>
            <a:ext cx="10515600" cy="1325563"/>
          </a:xfrm>
        </p:spPr>
        <p:txBody>
          <a:bodyPr/>
          <a:lstStyle/>
          <a:p>
            <a:r>
              <a:rPr lang="ja-JP" altLang="en-US"/>
              <a:t>可動性関節と安定性関節</a:t>
            </a:r>
          </a:p>
        </p:txBody>
      </p:sp>
      <p:pic>
        <p:nvPicPr>
          <p:cNvPr id="11" name="図形 10" descr="可動性、安定性関節③ jpg"/>
          <p:cNvPicPr>
            <a:picLocks noChangeAspect="1"/>
          </p:cNvPicPr>
          <p:nvPr/>
        </p:nvPicPr>
        <p:blipFill>
          <a:blip r:embed="rId4"/>
          <a:stretch>
            <a:fillRect/>
          </a:stretch>
        </p:blipFill>
        <p:spPr>
          <a:xfrm>
            <a:off x="5419725" y="1245870"/>
            <a:ext cx="2411730" cy="35788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 y="9525"/>
            <a:ext cx="10515600" cy="1325563"/>
          </a:xfrm>
        </p:spPr>
        <p:txBody>
          <a:bodyPr>
            <a:normAutofit/>
          </a:bodyPr>
          <a:lstStyle/>
          <a:p>
            <a:r>
              <a:rPr lang="ja-JP" altLang="en-US"/>
              <a:t>足趾ストレッチ①</a:t>
            </a:r>
          </a:p>
        </p:txBody>
      </p:sp>
      <p:sp>
        <p:nvSpPr>
          <p:cNvPr id="3" name="コンテンツプレースホルダ 2"/>
          <p:cNvSpPr>
            <a:spLocks noGrp="1"/>
          </p:cNvSpPr>
          <p:nvPr>
            <p:ph sz="half" idx="1"/>
          </p:nvPr>
        </p:nvSpPr>
        <p:spPr>
          <a:xfrm>
            <a:off x="332105" y="1142365"/>
            <a:ext cx="5181600" cy="5683250"/>
          </a:xfrm>
        </p:spPr>
        <p:txBody>
          <a:bodyPr/>
          <a:lstStyle/>
          <a:p>
            <a:pPr marL="0" indent="0">
              <a:buNone/>
            </a:pPr>
            <a:r>
              <a:rPr lang="en-US" altLang="ja-JP"/>
              <a:t>≪</a:t>
            </a:r>
            <a:r>
              <a:rPr lang="ja-JP" altLang="en-US"/>
              <a:t>足指チェック</a:t>
            </a:r>
            <a:r>
              <a:rPr lang="en-US" altLang="ja-JP"/>
              <a:t>≫</a:t>
            </a:r>
          </a:p>
          <a:p>
            <a:pPr marL="0" indent="0">
              <a:buNone/>
            </a:pPr>
            <a:endParaRPr lang="en-US" altLang="ja-JP"/>
          </a:p>
          <a:p>
            <a:pPr marL="0" indent="0">
              <a:buNone/>
            </a:pPr>
            <a:endParaRPr lang="en-US" altLang="ja-JP"/>
          </a:p>
          <a:p>
            <a:pPr marL="0" indent="0">
              <a:buNone/>
            </a:pPr>
            <a:endParaRPr lang="en-US" altLang="ja-JP"/>
          </a:p>
          <a:p>
            <a:pPr marL="0" indent="0">
              <a:buNone/>
            </a:pPr>
            <a:endParaRPr lang="en-US" altLang="ja-JP"/>
          </a:p>
          <a:p>
            <a:pPr marL="0" indent="0">
              <a:buNone/>
            </a:pPr>
            <a:endParaRPr lang="en-US" altLang="ja-JP"/>
          </a:p>
          <a:p>
            <a:pPr marL="0" indent="0">
              <a:buNone/>
            </a:pPr>
            <a:endParaRPr lang="en-US" altLang="ja-JP"/>
          </a:p>
          <a:p>
            <a:pPr marL="0" indent="0">
              <a:buNone/>
            </a:pPr>
            <a:r>
              <a:rPr lang="en-US" altLang="ja-JP"/>
              <a:t>≪</a:t>
            </a:r>
            <a:r>
              <a:rPr lang="ja-JP" altLang="en-US"/>
              <a:t>足趾と握手</a:t>
            </a:r>
            <a:r>
              <a:rPr lang="en-US" altLang="ja-JP"/>
              <a:t>≫</a:t>
            </a:r>
          </a:p>
          <a:p>
            <a:r>
              <a:rPr lang="ja-JP" altLang="en-US"/>
              <a:t>左足を抱え、足趾と右手で指を交差し握手をするようにやさしく握る。</a:t>
            </a:r>
          </a:p>
        </p:txBody>
      </p:sp>
      <p:pic>
        <p:nvPicPr>
          <p:cNvPr id="5" name="図形 4"/>
          <p:cNvPicPr>
            <a:picLocks noChangeAspect="1"/>
          </p:cNvPicPr>
          <p:nvPr/>
        </p:nvPicPr>
        <p:blipFill>
          <a:blip r:embed="rId2"/>
          <a:stretch>
            <a:fillRect/>
          </a:stretch>
        </p:blipFill>
        <p:spPr>
          <a:xfrm>
            <a:off x="1832610" y="1683385"/>
            <a:ext cx="3482340" cy="2974975"/>
          </a:xfrm>
          <a:prstGeom prst="rect">
            <a:avLst/>
          </a:prstGeom>
        </p:spPr>
      </p:pic>
      <p:pic>
        <p:nvPicPr>
          <p:cNvPr id="8" name="図形 7" descr="グラフィックス1"/>
          <p:cNvPicPr>
            <a:picLocks noChangeAspect="1"/>
          </p:cNvPicPr>
          <p:nvPr/>
        </p:nvPicPr>
        <p:blipFill>
          <a:blip r:embed="rId3"/>
          <a:stretch>
            <a:fillRect/>
          </a:stretch>
        </p:blipFill>
        <p:spPr>
          <a:xfrm>
            <a:off x="7418070" y="60960"/>
            <a:ext cx="4537075" cy="67646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足趾ストレッチ②</a:t>
            </a:r>
          </a:p>
        </p:txBody>
      </p:sp>
      <p:sp>
        <p:nvSpPr>
          <p:cNvPr id="3" name="コンテンツプレースホルダ 2"/>
          <p:cNvSpPr>
            <a:spLocks noGrp="1"/>
          </p:cNvSpPr>
          <p:nvPr>
            <p:ph idx="1"/>
          </p:nvPr>
        </p:nvSpPr>
        <p:spPr>
          <a:xfrm>
            <a:off x="316230" y="1825625"/>
            <a:ext cx="11037570" cy="4351655"/>
          </a:xfrm>
        </p:spPr>
        <p:txBody>
          <a:bodyPr>
            <a:normAutofit lnSpcReduction="10000"/>
          </a:bodyPr>
          <a:lstStyle/>
          <a:p>
            <a:pPr marL="0" indent="0">
              <a:buNone/>
            </a:pPr>
            <a:r>
              <a:rPr lang="en-US" altLang="ja-JP"/>
              <a:t>≪</a:t>
            </a:r>
            <a:r>
              <a:rPr lang="ja-JP" altLang="en-US"/>
              <a:t>足趾ぶらぶら</a:t>
            </a:r>
            <a:r>
              <a:rPr lang="en-US" altLang="ja-JP"/>
              <a:t>≫</a:t>
            </a:r>
          </a:p>
          <a:p>
            <a:pPr marL="0" indent="0">
              <a:buNone/>
            </a:pPr>
            <a:r>
              <a:rPr lang="ja-JP" altLang="en-US"/>
              <a:t>⇒</a:t>
            </a:r>
            <a:r>
              <a:rPr lang="en-US" altLang="ja-JP"/>
              <a:t>4</a:t>
            </a:r>
            <a:r>
              <a:rPr lang="ja-JP" altLang="en-US"/>
              <a:t>趾を片手で固定し、母趾を動かしていく。</a:t>
            </a:r>
          </a:p>
          <a:p>
            <a:pPr marL="0" indent="0">
              <a:buNone/>
            </a:pPr>
            <a:r>
              <a:rPr lang="ja-JP" altLang="en-US"/>
              <a:t>・屈曲と伸展、ゆっくりと伸ばしていくように時間をかけて動かす。</a:t>
            </a:r>
          </a:p>
          <a:p>
            <a:pPr marL="0" indent="0">
              <a:buNone/>
            </a:pPr>
            <a:r>
              <a:rPr lang="ja-JP" altLang="en-US"/>
              <a:t>・左右にも動かす。</a:t>
            </a:r>
          </a:p>
          <a:p>
            <a:pPr marL="0" indent="0">
              <a:buNone/>
            </a:pPr>
            <a:r>
              <a:rPr lang="ja-JP" altLang="en-US"/>
              <a:t>・右回り、左回りとゆっくりと動かし伸ばす。</a:t>
            </a:r>
          </a:p>
          <a:p>
            <a:pPr marL="0" indent="0">
              <a:buNone/>
            </a:pPr>
            <a:endParaRPr lang="ja-JP" altLang="en-US"/>
          </a:p>
          <a:p>
            <a:pPr marL="0" indent="0">
              <a:buNone/>
            </a:pPr>
            <a:r>
              <a:rPr lang="ja-JP" altLang="en-US"/>
              <a:t>⇒他の足趾も動揺に屈伸、内外転、回旋し伸ばす。</a:t>
            </a:r>
          </a:p>
          <a:p>
            <a:pPr marL="0" indent="0">
              <a:buNone/>
            </a:pPr>
            <a:endParaRPr lang="ja-JP" altLang="en-US"/>
          </a:p>
          <a:p>
            <a:pPr marL="0" indent="0">
              <a:buNone/>
            </a:pPr>
            <a:r>
              <a:rPr lang="en-US" altLang="ja-JP"/>
              <a:t>※</a:t>
            </a:r>
            <a:r>
              <a:rPr lang="ja-JP" altLang="en-US"/>
              <a:t>特に小趾もしっかりと。（内反小̪趾）</a:t>
            </a:r>
          </a:p>
          <a:p>
            <a:pPr marL="0" indent="0">
              <a:buNone/>
            </a:pPr>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足趾ストレッチ③</a:t>
            </a:r>
          </a:p>
        </p:txBody>
      </p:sp>
      <p:sp>
        <p:nvSpPr>
          <p:cNvPr id="3" name="コンテンツプレースホルダ 2"/>
          <p:cNvSpPr>
            <a:spLocks noGrp="1"/>
          </p:cNvSpPr>
          <p:nvPr>
            <p:ph sz="half" idx="1"/>
          </p:nvPr>
        </p:nvSpPr>
        <p:spPr>
          <a:xfrm>
            <a:off x="216535" y="1825625"/>
            <a:ext cx="8728710" cy="4351655"/>
          </a:xfrm>
        </p:spPr>
        <p:txBody>
          <a:bodyPr>
            <a:normAutofit lnSpcReduction="10000"/>
          </a:bodyPr>
          <a:lstStyle/>
          <a:p>
            <a:pPr marL="0" indent="0">
              <a:buNone/>
            </a:pPr>
            <a:r>
              <a:rPr lang="en-US" altLang="ja-JP"/>
              <a:t>≪</a:t>
            </a:r>
            <a:r>
              <a:rPr lang="ja-JP" altLang="en-US"/>
              <a:t>中足骨ずらし</a:t>
            </a:r>
            <a:r>
              <a:rPr lang="en-US" altLang="ja-JP"/>
              <a:t>≫</a:t>
            </a:r>
          </a:p>
          <a:p>
            <a:pPr marL="0" indent="0">
              <a:buNone/>
            </a:pPr>
            <a:r>
              <a:rPr lang="ja-JP" altLang="en-US"/>
              <a:t>⇒中足骨を持って上下に動かしていく。</a:t>
            </a:r>
          </a:p>
          <a:p>
            <a:pPr marL="0" indent="0">
              <a:buNone/>
            </a:pPr>
            <a:r>
              <a:rPr lang="ja-JP" altLang="en-US"/>
              <a:t>・</a:t>
            </a:r>
            <a:r>
              <a:rPr lang="ja-JP" altLang="en-US">
                <a:solidFill>
                  <a:srgbClr val="FF0000"/>
                </a:solidFill>
              </a:rPr>
              <a:t>足指の付け根から２ｃｍ下の骨（中足骨）</a:t>
            </a:r>
            <a:r>
              <a:rPr lang="ja-JP" altLang="en-US"/>
              <a:t>を親指で持つ。</a:t>
            </a:r>
          </a:p>
          <a:p>
            <a:pPr marL="0" indent="0">
              <a:buNone/>
            </a:pPr>
            <a:r>
              <a:rPr lang="ja-JP" altLang="en-US"/>
              <a:t>・親指と人差し指の骨を持ち、</a:t>
            </a:r>
            <a:r>
              <a:rPr lang="en-US" altLang="ja-JP"/>
              <a:t>2</a:t>
            </a:r>
            <a:r>
              <a:rPr lang="ja-JP" altLang="en-US"/>
              <a:t>本の指を</a:t>
            </a:r>
            <a:r>
              <a:rPr lang="ja-JP" altLang="en-US">
                <a:solidFill>
                  <a:srgbClr val="FF0000"/>
                </a:solidFill>
              </a:rPr>
              <a:t>交互に</a:t>
            </a:r>
            <a:r>
              <a:rPr lang="en-US" altLang="ja-JP">
                <a:solidFill>
                  <a:srgbClr val="FF0000"/>
                </a:solidFill>
              </a:rPr>
              <a:t>10</a:t>
            </a:r>
            <a:r>
              <a:rPr lang="ja-JP" altLang="en-US">
                <a:solidFill>
                  <a:srgbClr val="FF0000"/>
                </a:solidFill>
              </a:rPr>
              <a:t>回</a:t>
            </a:r>
            <a:r>
              <a:rPr lang="ja-JP" altLang="en-US"/>
              <a:t>ほどぐりぐりと動かす。</a:t>
            </a:r>
          </a:p>
          <a:p>
            <a:pPr marL="0" indent="0">
              <a:buNone/>
            </a:pPr>
            <a:r>
              <a:rPr lang="ja-JP" altLang="en-US"/>
              <a:t>・</a:t>
            </a:r>
            <a:r>
              <a:rPr lang="en-US" altLang="ja-JP"/>
              <a:t>4</a:t>
            </a:r>
            <a:r>
              <a:rPr lang="ja-JP" altLang="en-US"/>
              <a:t>つの指の間も同様に動かす。</a:t>
            </a:r>
          </a:p>
        </p:txBody>
      </p:sp>
      <p:pic>
        <p:nvPicPr>
          <p:cNvPr id="4" name="コンテンツプレースホルダ 3"/>
          <p:cNvPicPr>
            <a:picLocks noGrp="1" noChangeAspect="1"/>
          </p:cNvPicPr>
          <p:nvPr>
            <p:ph sz="half" idx="2"/>
          </p:nvPr>
        </p:nvPicPr>
        <p:blipFill>
          <a:blip r:embed="rId2"/>
          <a:stretch>
            <a:fillRect/>
          </a:stretch>
        </p:blipFill>
        <p:spPr>
          <a:xfrm>
            <a:off x="8694420" y="1520190"/>
            <a:ext cx="3398520" cy="44811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足趾ストレッチ④</a:t>
            </a:r>
          </a:p>
        </p:txBody>
      </p:sp>
      <p:sp>
        <p:nvSpPr>
          <p:cNvPr id="3" name="コンテンツプレースホルダ 2"/>
          <p:cNvSpPr>
            <a:spLocks noGrp="1"/>
          </p:cNvSpPr>
          <p:nvPr>
            <p:ph sz="half" idx="1"/>
          </p:nvPr>
        </p:nvSpPr>
        <p:spPr>
          <a:xfrm>
            <a:off x="291465" y="1565910"/>
            <a:ext cx="6767830" cy="4351655"/>
          </a:xfrm>
        </p:spPr>
        <p:txBody>
          <a:bodyPr>
            <a:normAutofit lnSpcReduction="10000"/>
          </a:bodyPr>
          <a:lstStyle/>
          <a:p>
            <a:pPr marL="0" indent="0">
              <a:buNone/>
            </a:pPr>
            <a:r>
              <a:rPr lang="en-US" altLang="ja-JP"/>
              <a:t>≪</a:t>
            </a:r>
            <a:r>
              <a:rPr lang="ja-JP" altLang="en-US"/>
              <a:t>足指ブリッジ</a:t>
            </a:r>
            <a:r>
              <a:rPr lang="en-US" altLang="ja-JP"/>
              <a:t>≫</a:t>
            </a:r>
          </a:p>
          <a:p>
            <a:pPr marL="0" indent="0">
              <a:buNone/>
            </a:pPr>
            <a:r>
              <a:rPr lang="ja-JP" altLang="en-US"/>
              <a:t>⇒中足骨間を広げて、横アーチを作っていく。</a:t>
            </a:r>
          </a:p>
          <a:p>
            <a:pPr marL="0" indent="0">
              <a:buNone/>
            </a:pPr>
            <a:r>
              <a:rPr lang="ja-JP" altLang="en-US"/>
              <a:t>・手のひらと指全体で足を横に押し広げる。</a:t>
            </a:r>
          </a:p>
          <a:p>
            <a:pPr marL="0" indent="0">
              <a:buNone/>
            </a:pPr>
            <a:r>
              <a:rPr lang="ja-JP" altLang="en-US"/>
              <a:t>・足の甲を丸めて指の骨を</a:t>
            </a:r>
            <a:r>
              <a:rPr lang="en-US" altLang="ja-JP"/>
              <a:t>1</a:t>
            </a:r>
            <a:r>
              <a:rPr lang="ja-JP" altLang="en-US"/>
              <a:t>本</a:t>
            </a:r>
            <a:r>
              <a:rPr lang="en-US" altLang="ja-JP"/>
              <a:t>1</a:t>
            </a:r>
            <a:r>
              <a:rPr lang="ja-JP" altLang="en-US"/>
              <a:t>本を広げるイメージ。</a:t>
            </a:r>
          </a:p>
        </p:txBody>
      </p:sp>
      <p:pic>
        <p:nvPicPr>
          <p:cNvPr id="8" name="コンテンツプレースホルダ 7"/>
          <p:cNvPicPr>
            <a:picLocks noGrp="1" noChangeAspect="1"/>
          </p:cNvPicPr>
          <p:nvPr>
            <p:ph sz="half" idx="2"/>
          </p:nvPr>
        </p:nvPicPr>
        <p:blipFill>
          <a:blip r:embed="rId2"/>
          <a:srcRect l="1320" t="1645" r="-1400" b="-1645"/>
          <a:stretch>
            <a:fillRect/>
          </a:stretch>
        </p:blipFill>
        <p:spPr>
          <a:xfrm>
            <a:off x="7585398" y="963500"/>
            <a:ext cx="4500000" cy="44119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足趾ストレッチ⑤</a:t>
            </a:r>
          </a:p>
        </p:txBody>
      </p:sp>
      <p:sp>
        <p:nvSpPr>
          <p:cNvPr id="3" name="コンテンツプレースホルダ 2"/>
          <p:cNvSpPr>
            <a:spLocks noGrp="1"/>
          </p:cNvSpPr>
          <p:nvPr>
            <p:ph sz="half" idx="1"/>
          </p:nvPr>
        </p:nvSpPr>
        <p:spPr/>
        <p:txBody>
          <a:bodyPr/>
          <a:lstStyle/>
          <a:p>
            <a:pPr marL="0" indent="0">
              <a:buNone/>
            </a:pPr>
            <a:r>
              <a:rPr lang="ja-JP" altLang="en-US">
                <a:sym typeface="+mn-ea"/>
              </a:rPr>
              <a:t>・底背屈の動きに加え、上下に動かす外側から内側に向かって大きく円を描くように動かし、指を広げていく。</a:t>
            </a:r>
          </a:p>
          <a:p>
            <a:pPr marL="0" indent="0">
              <a:buNone/>
            </a:pPr>
            <a:endParaRPr lang="ja-JP" altLang="en-US"/>
          </a:p>
          <a:p>
            <a:pPr marL="0" indent="0">
              <a:buNone/>
            </a:pPr>
            <a:r>
              <a:rPr lang="ja-JP" altLang="en-US"/>
              <a:t>・趾と趾の間の筋肉（背側骨間筋）を指でなぞりマッサージしながら行う。</a:t>
            </a:r>
          </a:p>
        </p:txBody>
      </p:sp>
      <p:pic>
        <p:nvPicPr>
          <p:cNvPr id="6" name="コンテンツプレースホルダ 5" descr="背側骨間筋"/>
          <p:cNvPicPr>
            <a:picLocks noGrp="1" noChangeAspect="1"/>
          </p:cNvPicPr>
          <p:nvPr>
            <p:ph sz="half" idx="2"/>
          </p:nvPr>
        </p:nvPicPr>
        <p:blipFill>
          <a:blip r:embed="rId2"/>
          <a:stretch>
            <a:fillRect/>
          </a:stretch>
        </p:blipFill>
        <p:spPr>
          <a:xfrm>
            <a:off x="6172200" y="1499870"/>
            <a:ext cx="5925820" cy="4444365"/>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809</Words>
  <Application>Microsoft Office PowerPoint</Application>
  <PresentationFormat>ワイド画面</PresentationFormat>
  <Paragraphs>118</Paragraphs>
  <Slides>15</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Arial</vt:lpstr>
      <vt:lpstr>Calibri</vt:lpstr>
      <vt:lpstr>Calibri Light</vt:lpstr>
      <vt:lpstr>Office テーマ</vt:lpstr>
      <vt:lpstr>千代田ヘルパー対象 腰痛予防のための体操講座</vt:lpstr>
      <vt:lpstr>そもそも腰痛とは？</vt:lpstr>
      <vt:lpstr>分かってはいるけど。。。。。</vt:lpstr>
      <vt:lpstr>可動性関節と安定性関節</vt:lpstr>
      <vt:lpstr>足趾ストレッチ①</vt:lpstr>
      <vt:lpstr>足趾ストレッチ②</vt:lpstr>
      <vt:lpstr>足趾ストレッチ③</vt:lpstr>
      <vt:lpstr>足趾ストレッチ④</vt:lpstr>
      <vt:lpstr>足趾ストレッチ⑤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千代田デイサービス</dc:creator>
  <cp:lastModifiedBy>HELPER-NOTE01</cp:lastModifiedBy>
  <cp:revision>23</cp:revision>
  <dcterms:created xsi:type="dcterms:W3CDTF">2021-07-08T07:07:00Z</dcterms:created>
  <dcterms:modified xsi:type="dcterms:W3CDTF">2021-07-20T05:53:31Z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ies>
</file>